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2" r:id="rId2"/>
    <p:sldId id="274" r:id="rId3"/>
    <p:sldId id="256" r:id="rId4"/>
    <p:sldId id="260" r:id="rId5"/>
    <p:sldId id="261" r:id="rId6"/>
    <p:sldId id="275" r:id="rId7"/>
    <p:sldId id="257" r:id="rId8"/>
    <p:sldId id="264" r:id="rId9"/>
    <p:sldId id="276" r:id="rId10"/>
    <p:sldId id="279" r:id="rId11"/>
    <p:sldId id="278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DDD"/>
    <a:srgbClr val="AB7F4F"/>
    <a:srgbClr val="E9335E"/>
    <a:srgbClr val="F12B2B"/>
    <a:srgbClr val="CCCCCC"/>
    <a:srgbClr val="F67777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印品黑体" panose="00000500000000000000" pitchFamily="2" charset="-122"/>
                <a:ea typeface="印品黑体" panose="00000500000000000000" pitchFamily="2" charset="-122"/>
              </a:rPr>
              <a:t>2019/7/5</a:t>
            </a:fld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印品黑体" panose="00000500000000000000" pitchFamily="2" charset="-122"/>
                <a:ea typeface="印品黑体" panose="00000500000000000000" pitchFamily="2" charset="-122"/>
              </a:rPr>
              <a:t>‹#›</a:t>
            </a:fld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pPr/>
              <a:t>2019/7/5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5849F42C-2DAE-424C-A4B8-3140182C3E9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84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08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6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513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92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27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140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322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印品黑体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2019/7/5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印品黑体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印品黑体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印品黑体" panose="00000500000000000000" pitchFamily="2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6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hyperlink" Target="posture2/83b64b5ced7a54e32a61b687d801715f.mp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hyperlink" Target="https://www.baidu.com/s?wd=%E8%84%8A%E6%9F%B1%E5%BC%BA%E7%9B%B4&amp;tn=SE_PcZhidaonwhc_ngpagmjz&amp;rsv_dl=gh_pc_zhidao" TargetMode="Externa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3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9979507" y="1166970"/>
            <a:ext cx="129476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E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2910205" y="-6350"/>
            <a:ext cx="9215120" cy="6870700"/>
          </a:xfrm>
          <a:custGeom>
            <a:avLst/>
            <a:gdLst>
              <a:gd name="connsiteX0" fmla="*/ 0 w 14512"/>
              <a:gd name="connsiteY0" fmla="*/ 0 h 10820"/>
              <a:gd name="connsiteX1" fmla="*/ 9660 w 14512"/>
              <a:gd name="connsiteY1" fmla="*/ 14 h 10820"/>
              <a:gd name="connsiteX2" fmla="*/ 14512 w 14512"/>
              <a:gd name="connsiteY2" fmla="*/ 10820 h 10820"/>
              <a:gd name="connsiteX3" fmla="*/ 0 w 14512"/>
              <a:gd name="connsiteY3" fmla="*/ 10820 h 10820"/>
              <a:gd name="connsiteX4" fmla="*/ 0 w 14512"/>
              <a:gd name="connsiteY4" fmla="*/ 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12" h="10820">
                <a:moveTo>
                  <a:pt x="0" y="0"/>
                </a:moveTo>
                <a:lnTo>
                  <a:pt x="9660" y="14"/>
                </a:lnTo>
                <a:lnTo>
                  <a:pt x="14512" y="10820"/>
                </a:lnTo>
                <a:lnTo>
                  <a:pt x="0" y="1082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7740000" scaled="0"/>
          </a:gradFill>
          <a:ln>
            <a:noFill/>
          </a:ln>
          <a:effectLst>
            <a:outerShdw blurRad="673100" dist="228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0422" y="1166970"/>
            <a:ext cx="215455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M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2012950" y="-6350"/>
            <a:ext cx="9215120" cy="6870700"/>
          </a:xfrm>
          <a:custGeom>
            <a:avLst/>
            <a:gdLst>
              <a:gd name="connsiteX0" fmla="*/ 0 w 14512"/>
              <a:gd name="connsiteY0" fmla="*/ 0 h 10820"/>
              <a:gd name="connsiteX1" fmla="*/ 9660 w 14512"/>
              <a:gd name="connsiteY1" fmla="*/ 14 h 10820"/>
              <a:gd name="connsiteX2" fmla="*/ 14512 w 14512"/>
              <a:gd name="connsiteY2" fmla="*/ 10820 h 10820"/>
              <a:gd name="connsiteX3" fmla="*/ 0 w 14512"/>
              <a:gd name="connsiteY3" fmla="*/ 10820 h 10820"/>
              <a:gd name="connsiteX4" fmla="*/ 0 w 14512"/>
              <a:gd name="connsiteY4" fmla="*/ 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12" h="10820">
                <a:moveTo>
                  <a:pt x="0" y="0"/>
                </a:moveTo>
                <a:lnTo>
                  <a:pt x="9660" y="14"/>
                </a:lnTo>
                <a:lnTo>
                  <a:pt x="14512" y="10820"/>
                </a:lnTo>
                <a:lnTo>
                  <a:pt x="0" y="10820"/>
                </a:lnTo>
                <a:lnTo>
                  <a:pt x="0" y="0"/>
                </a:lnTo>
                <a:close/>
              </a:path>
            </a:pathLst>
          </a:custGeom>
          <a:solidFill>
            <a:srgbClr val="E9335E"/>
          </a:solidFill>
          <a:ln>
            <a:noFill/>
          </a:ln>
          <a:effectLst>
            <a:outerShdw blurRad="508000" dist="190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70422" y="1167605"/>
            <a:ext cx="95567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I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997585" y="-6350"/>
            <a:ext cx="9215120" cy="6870700"/>
          </a:xfrm>
          <a:custGeom>
            <a:avLst/>
            <a:gdLst>
              <a:gd name="connsiteX0" fmla="*/ 0 w 14512"/>
              <a:gd name="connsiteY0" fmla="*/ 0 h 10820"/>
              <a:gd name="connsiteX1" fmla="*/ 9660 w 14512"/>
              <a:gd name="connsiteY1" fmla="*/ 14 h 10820"/>
              <a:gd name="connsiteX2" fmla="*/ 14512 w 14512"/>
              <a:gd name="connsiteY2" fmla="*/ 10820 h 10820"/>
              <a:gd name="connsiteX3" fmla="*/ 0 w 14512"/>
              <a:gd name="connsiteY3" fmla="*/ 10820 h 10820"/>
              <a:gd name="connsiteX4" fmla="*/ 0 w 14512"/>
              <a:gd name="connsiteY4" fmla="*/ 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12" h="10820">
                <a:moveTo>
                  <a:pt x="0" y="0"/>
                </a:moveTo>
                <a:lnTo>
                  <a:pt x="9660" y="14"/>
                </a:lnTo>
                <a:lnTo>
                  <a:pt x="14512" y="10820"/>
                </a:lnTo>
                <a:lnTo>
                  <a:pt x="0" y="1082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7740000" scaled="0"/>
          </a:gradFill>
          <a:ln>
            <a:noFill/>
          </a:ln>
          <a:effectLst>
            <a:outerShdw blurRad="647700" dist="228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05477" y="1167605"/>
            <a:ext cx="133286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0" y="-6350"/>
            <a:ext cx="9215120" cy="6870700"/>
          </a:xfrm>
          <a:custGeom>
            <a:avLst/>
            <a:gdLst>
              <a:gd name="connsiteX0" fmla="*/ 0 w 14512"/>
              <a:gd name="connsiteY0" fmla="*/ 0 h 10820"/>
              <a:gd name="connsiteX1" fmla="*/ 9660 w 14512"/>
              <a:gd name="connsiteY1" fmla="*/ 14 h 10820"/>
              <a:gd name="connsiteX2" fmla="*/ 14512 w 14512"/>
              <a:gd name="connsiteY2" fmla="*/ 10820 h 10820"/>
              <a:gd name="connsiteX3" fmla="*/ 0 w 14512"/>
              <a:gd name="connsiteY3" fmla="*/ 10820 h 10820"/>
              <a:gd name="connsiteX4" fmla="*/ 0 w 14512"/>
              <a:gd name="connsiteY4" fmla="*/ 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12" h="10820">
                <a:moveTo>
                  <a:pt x="0" y="0"/>
                </a:moveTo>
                <a:lnTo>
                  <a:pt x="9660" y="14"/>
                </a:lnTo>
                <a:lnTo>
                  <a:pt x="14512" y="10820"/>
                </a:lnTo>
                <a:lnTo>
                  <a:pt x="0" y="10820"/>
                </a:lnTo>
                <a:lnTo>
                  <a:pt x="0" y="0"/>
                </a:lnTo>
                <a:close/>
              </a:path>
            </a:pathLst>
          </a:custGeom>
          <a:solidFill>
            <a:srgbClr val="E9335E"/>
          </a:solidFill>
          <a:ln>
            <a:noFill/>
          </a:ln>
          <a:effectLst>
            <a:outerShdw blurRad="495300" dist="114300" algn="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53877" y="1170940"/>
            <a:ext cx="4817110" cy="4817110"/>
            <a:chOff x="2421" y="1844"/>
            <a:chExt cx="7586" cy="7586"/>
          </a:xfrm>
        </p:grpSpPr>
        <p:sp>
          <p:nvSpPr>
            <p:cNvPr id="8" name="饼形 7"/>
            <p:cNvSpPr/>
            <p:nvPr/>
          </p:nvSpPr>
          <p:spPr>
            <a:xfrm>
              <a:off x="4255" y="3680"/>
              <a:ext cx="3917" cy="3917"/>
            </a:xfrm>
            <a:prstGeom prst="pie">
              <a:avLst/>
            </a:prstGeom>
            <a:noFill/>
            <a:ln w="635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9" name="饼形 8"/>
            <p:cNvSpPr/>
            <p:nvPr/>
          </p:nvSpPr>
          <p:spPr>
            <a:xfrm>
              <a:off x="3646" y="3070"/>
              <a:ext cx="5136" cy="5136"/>
            </a:xfrm>
            <a:prstGeom prst="pie">
              <a:avLst/>
            </a:prstGeom>
            <a:noFill/>
            <a:ln w="63500" cmpd="sng">
              <a:solidFill>
                <a:schemeClr val="bg1">
                  <a:alpha val="4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0" name="饼形 9"/>
            <p:cNvSpPr/>
            <p:nvPr/>
          </p:nvSpPr>
          <p:spPr>
            <a:xfrm>
              <a:off x="3036" y="2462"/>
              <a:ext cx="6354" cy="6354"/>
            </a:xfrm>
            <a:prstGeom prst="pie">
              <a:avLst/>
            </a:prstGeom>
            <a:noFill/>
            <a:ln w="63500" cmpd="sng">
              <a:solidFill>
                <a:schemeClr val="bg1">
                  <a:alpha val="11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1" name="饼形 10"/>
            <p:cNvSpPr/>
            <p:nvPr/>
          </p:nvSpPr>
          <p:spPr>
            <a:xfrm>
              <a:off x="2421" y="1844"/>
              <a:ext cx="7587" cy="7587"/>
            </a:xfrm>
            <a:prstGeom prst="pie">
              <a:avLst/>
            </a:prstGeom>
            <a:noFill/>
            <a:ln w="63500" cmpd="sng">
              <a:solidFill>
                <a:schemeClr val="bg1">
                  <a:alpha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349596" y="3312926"/>
            <a:ext cx="6035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spc="300" dirty="0">
                <a:solidFill>
                  <a:schemeClr val="bg1"/>
                </a:solidFill>
                <a:latin typeface="义启颜值体" panose="02000000000000000000" charset="-128"/>
                <a:ea typeface="义启颜值体" panose="02000000000000000000" charset="-128"/>
              </a:rPr>
              <a:t> 坐姿矫正仪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397500" y="4251454"/>
            <a:ext cx="5876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Sports </a:t>
            </a:r>
            <a:r>
              <a:rPr lang="en-US" altLang="zh-CN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</a:t>
            </a:r>
            <a:r>
              <a:rPr lang="zh-CN" altLang="en-US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atch </a:t>
            </a:r>
            <a:r>
              <a:rPr lang="en-US" altLang="zh-CN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roduct </a:t>
            </a:r>
            <a:r>
              <a:rPr lang="en-US" altLang="zh-CN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romotion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147657" y="1016475"/>
            <a:ext cx="2126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2019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729615" y="4953000"/>
            <a:ext cx="1421130" cy="1196340"/>
            <a:chOff x="1283" y="1161"/>
            <a:chExt cx="2238" cy="1884"/>
          </a:xfrm>
        </p:grpSpPr>
        <p:sp>
          <p:nvSpPr>
            <p:cNvPr id="20" name="文本框 19"/>
            <p:cNvSpPr txBox="1"/>
            <p:nvPr/>
          </p:nvSpPr>
          <p:spPr>
            <a:xfrm>
              <a:off x="1283" y="1161"/>
              <a:ext cx="223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General 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83" y="1789"/>
              <a:ext cx="223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R</a:t>
              </a:r>
              <a:r>
                <a:rPr lang="zh-CN" altLang="en-US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eport 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83" y="2417"/>
              <a:ext cx="223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T</a:t>
              </a:r>
              <a:r>
                <a:rPr lang="zh-CN" altLang="en-US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emplate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7445281" y="4811276"/>
            <a:ext cx="3828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</a:rPr>
              <a:t>产品</a:t>
            </a:r>
            <a:r>
              <a:rPr lang="en-US" altLang="zh-CN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</a:rPr>
              <a:t>发布</a:t>
            </a:r>
            <a:r>
              <a:rPr lang="en-US" altLang="zh-CN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</a:rPr>
              <a:t>品牌</a:t>
            </a:r>
            <a:r>
              <a:rPr lang="en-US" altLang="zh-CN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</a:rPr>
              <a:t>方案</a:t>
            </a:r>
          </a:p>
        </p:txBody>
      </p:sp>
      <p:pic>
        <p:nvPicPr>
          <p:cNvPr id="29" name="5c2deee39dc95">
            <a:hlinkClick r:id="" action="ppaction://media"/>
            <a:extLst>
              <a:ext uri="{FF2B5EF4-FFF2-40B4-BE49-F238E27FC236}">
                <a16:creationId xmlns:a16="http://schemas.microsoft.com/office/drawing/2014/main" id="{B4661CAE-92D9-4206-B0AF-ED1A928ED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74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423203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6" grpId="0"/>
      <p:bldP spid="15" grpId="0"/>
      <p:bldP spid="14" grpId="0"/>
      <p:bldP spid="13" grpId="0"/>
      <p:bldP spid="17" grpId="0"/>
      <p:bldP spid="18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DC01E-2373-488E-9F0B-499ECD0E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电路图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2A0298-2F20-47E0-A536-9D77B4F9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90" y="1295400"/>
            <a:ext cx="8489820" cy="5041900"/>
          </a:xfrm>
        </p:spPr>
      </p:pic>
    </p:spTree>
    <p:extLst>
      <p:ext uri="{BB962C8B-B14F-4D97-AF65-F5344CB8AC3E}">
        <p14:creationId xmlns:p14="http://schemas.microsoft.com/office/powerpoint/2010/main" val="15283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3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0305415" y="2228850"/>
            <a:ext cx="129476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E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2910205" y="-6350"/>
            <a:ext cx="9215120" cy="6870700"/>
          </a:xfrm>
          <a:custGeom>
            <a:avLst/>
            <a:gdLst>
              <a:gd name="connsiteX0" fmla="*/ 0 w 14512"/>
              <a:gd name="connsiteY0" fmla="*/ 0 h 10820"/>
              <a:gd name="connsiteX1" fmla="*/ 9660 w 14512"/>
              <a:gd name="connsiteY1" fmla="*/ 14 h 10820"/>
              <a:gd name="connsiteX2" fmla="*/ 14512 w 14512"/>
              <a:gd name="connsiteY2" fmla="*/ 10820 h 10820"/>
              <a:gd name="connsiteX3" fmla="*/ 0 w 14512"/>
              <a:gd name="connsiteY3" fmla="*/ 10820 h 10820"/>
              <a:gd name="connsiteX4" fmla="*/ 0 w 14512"/>
              <a:gd name="connsiteY4" fmla="*/ 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12" h="10820">
                <a:moveTo>
                  <a:pt x="0" y="0"/>
                </a:moveTo>
                <a:lnTo>
                  <a:pt x="9660" y="14"/>
                </a:lnTo>
                <a:lnTo>
                  <a:pt x="14512" y="10820"/>
                </a:lnTo>
                <a:lnTo>
                  <a:pt x="0" y="1082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7740000" scaled="0"/>
          </a:gradFill>
          <a:ln>
            <a:noFill/>
          </a:ln>
          <a:effectLst>
            <a:outerShdw blurRad="673100" dist="228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09635" y="2228850"/>
            <a:ext cx="215455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M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2012950" y="-6350"/>
            <a:ext cx="9215120" cy="6870700"/>
          </a:xfrm>
          <a:custGeom>
            <a:avLst/>
            <a:gdLst>
              <a:gd name="connsiteX0" fmla="*/ 0 w 14512"/>
              <a:gd name="connsiteY0" fmla="*/ 0 h 10820"/>
              <a:gd name="connsiteX1" fmla="*/ 9660 w 14512"/>
              <a:gd name="connsiteY1" fmla="*/ 14 h 10820"/>
              <a:gd name="connsiteX2" fmla="*/ 14512 w 14512"/>
              <a:gd name="connsiteY2" fmla="*/ 10820 h 10820"/>
              <a:gd name="connsiteX3" fmla="*/ 0 w 14512"/>
              <a:gd name="connsiteY3" fmla="*/ 10820 h 10820"/>
              <a:gd name="connsiteX4" fmla="*/ 0 w 14512"/>
              <a:gd name="connsiteY4" fmla="*/ 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12" h="10820">
                <a:moveTo>
                  <a:pt x="0" y="0"/>
                </a:moveTo>
                <a:lnTo>
                  <a:pt x="9660" y="14"/>
                </a:lnTo>
                <a:lnTo>
                  <a:pt x="14512" y="10820"/>
                </a:lnTo>
                <a:lnTo>
                  <a:pt x="0" y="10820"/>
                </a:lnTo>
                <a:lnTo>
                  <a:pt x="0" y="0"/>
                </a:lnTo>
                <a:close/>
              </a:path>
            </a:pathLst>
          </a:custGeom>
          <a:solidFill>
            <a:srgbClr val="E9335E"/>
          </a:solidFill>
          <a:ln>
            <a:noFill/>
          </a:ln>
          <a:effectLst>
            <a:outerShdw blurRad="508000" dist="190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09635" y="2229485"/>
            <a:ext cx="95567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I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997585" y="-6350"/>
            <a:ext cx="9215120" cy="6870700"/>
          </a:xfrm>
          <a:custGeom>
            <a:avLst/>
            <a:gdLst>
              <a:gd name="connsiteX0" fmla="*/ 0 w 14512"/>
              <a:gd name="connsiteY0" fmla="*/ 0 h 10820"/>
              <a:gd name="connsiteX1" fmla="*/ 9660 w 14512"/>
              <a:gd name="connsiteY1" fmla="*/ 14 h 10820"/>
              <a:gd name="connsiteX2" fmla="*/ 14512 w 14512"/>
              <a:gd name="connsiteY2" fmla="*/ 10820 h 10820"/>
              <a:gd name="connsiteX3" fmla="*/ 0 w 14512"/>
              <a:gd name="connsiteY3" fmla="*/ 10820 h 10820"/>
              <a:gd name="connsiteX4" fmla="*/ 0 w 14512"/>
              <a:gd name="connsiteY4" fmla="*/ 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12" h="10820">
                <a:moveTo>
                  <a:pt x="0" y="0"/>
                </a:moveTo>
                <a:lnTo>
                  <a:pt x="9660" y="14"/>
                </a:lnTo>
                <a:lnTo>
                  <a:pt x="14512" y="10820"/>
                </a:lnTo>
                <a:lnTo>
                  <a:pt x="0" y="1082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7740000" scaled="0"/>
          </a:gradFill>
          <a:ln>
            <a:noFill/>
          </a:ln>
          <a:effectLst>
            <a:outerShdw blurRad="647700" dist="228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44690" y="2229485"/>
            <a:ext cx="133286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8255" y="-6350"/>
            <a:ext cx="9215120" cy="6870700"/>
          </a:xfrm>
          <a:custGeom>
            <a:avLst/>
            <a:gdLst>
              <a:gd name="connsiteX0" fmla="*/ 0 w 14512"/>
              <a:gd name="connsiteY0" fmla="*/ 0 h 10820"/>
              <a:gd name="connsiteX1" fmla="*/ 9660 w 14512"/>
              <a:gd name="connsiteY1" fmla="*/ 14 h 10820"/>
              <a:gd name="connsiteX2" fmla="*/ 14512 w 14512"/>
              <a:gd name="connsiteY2" fmla="*/ 10820 h 10820"/>
              <a:gd name="connsiteX3" fmla="*/ 0 w 14512"/>
              <a:gd name="connsiteY3" fmla="*/ 10820 h 10820"/>
              <a:gd name="connsiteX4" fmla="*/ 0 w 14512"/>
              <a:gd name="connsiteY4" fmla="*/ 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12" h="10820">
                <a:moveTo>
                  <a:pt x="0" y="0"/>
                </a:moveTo>
                <a:lnTo>
                  <a:pt x="9660" y="14"/>
                </a:lnTo>
                <a:lnTo>
                  <a:pt x="14512" y="10820"/>
                </a:lnTo>
                <a:lnTo>
                  <a:pt x="0" y="10820"/>
                </a:lnTo>
                <a:lnTo>
                  <a:pt x="0" y="0"/>
                </a:lnTo>
                <a:close/>
              </a:path>
            </a:pathLst>
          </a:custGeom>
          <a:solidFill>
            <a:srgbClr val="E9335E"/>
          </a:solidFill>
          <a:ln>
            <a:noFill/>
          </a:ln>
          <a:effectLst>
            <a:outerShdw blurRad="495300" dist="114300" algn="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37335" y="1170940"/>
            <a:ext cx="4817110" cy="4817110"/>
            <a:chOff x="2421" y="1844"/>
            <a:chExt cx="7586" cy="7586"/>
          </a:xfrm>
        </p:grpSpPr>
        <p:sp>
          <p:nvSpPr>
            <p:cNvPr id="8" name="饼形 7"/>
            <p:cNvSpPr/>
            <p:nvPr/>
          </p:nvSpPr>
          <p:spPr>
            <a:xfrm>
              <a:off x="4255" y="3680"/>
              <a:ext cx="3917" cy="3917"/>
            </a:xfrm>
            <a:prstGeom prst="pie">
              <a:avLst/>
            </a:prstGeom>
            <a:noFill/>
            <a:ln w="635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9" name="饼形 8"/>
            <p:cNvSpPr/>
            <p:nvPr/>
          </p:nvSpPr>
          <p:spPr>
            <a:xfrm>
              <a:off x="3646" y="3070"/>
              <a:ext cx="5136" cy="5136"/>
            </a:xfrm>
            <a:prstGeom prst="pie">
              <a:avLst/>
            </a:prstGeom>
            <a:noFill/>
            <a:ln w="63500" cmpd="sng">
              <a:solidFill>
                <a:schemeClr val="bg1">
                  <a:alpha val="4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0" name="饼形 9"/>
            <p:cNvSpPr/>
            <p:nvPr/>
          </p:nvSpPr>
          <p:spPr>
            <a:xfrm>
              <a:off x="3036" y="2462"/>
              <a:ext cx="6354" cy="6354"/>
            </a:xfrm>
            <a:prstGeom prst="pie">
              <a:avLst/>
            </a:prstGeom>
            <a:noFill/>
            <a:ln w="63500" cmpd="sng">
              <a:solidFill>
                <a:schemeClr val="bg1">
                  <a:alpha val="11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1" name="饼形 10"/>
            <p:cNvSpPr/>
            <p:nvPr/>
          </p:nvSpPr>
          <p:spPr>
            <a:xfrm>
              <a:off x="2421" y="1844"/>
              <a:ext cx="7587" cy="7587"/>
            </a:xfrm>
            <a:prstGeom prst="pie">
              <a:avLst/>
            </a:prstGeom>
            <a:noFill/>
            <a:ln w="63500" cmpd="sng">
              <a:solidFill>
                <a:schemeClr val="bg1">
                  <a:alpha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509000" y="4230370"/>
            <a:ext cx="2907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THANKS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219950" y="4752340"/>
            <a:ext cx="4196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Sports </a:t>
            </a:r>
            <a:r>
              <a:rPr lang="en-US" altLang="zh-CN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</a:t>
            </a:r>
            <a:r>
              <a:rPr lang="zh-CN" altLang="en-US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atch </a:t>
            </a:r>
            <a:r>
              <a:rPr lang="en-US" altLang="zh-CN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roduct </a:t>
            </a:r>
            <a:r>
              <a:rPr lang="en-US" altLang="zh-CN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romotion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289415" y="2078355"/>
            <a:ext cx="2126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2019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9984740" y="484505"/>
            <a:ext cx="1431290" cy="1196340"/>
            <a:chOff x="7920" y="1161"/>
            <a:chExt cx="2254" cy="1884"/>
          </a:xfrm>
        </p:grpSpPr>
        <p:sp>
          <p:nvSpPr>
            <p:cNvPr id="24" name="文本框 23"/>
            <p:cNvSpPr txBox="1"/>
            <p:nvPr/>
          </p:nvSpPr>
          <p:spPr>
            <a:xfrm>
              <a:off x="7921" y="1161"/>
              <a:ext cx="22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General 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921" y="1789"/>
              <a:ext cx="22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R</a:t>
              </a:r>
              <a:r>
                <a:rPr lang="zh-CN" altLang="en-US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eport 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20" y="2417"/>
              <a:ext cx="225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2000" dirty="0">
                <a:solidFill>
                  <a:schemeClr val="bg1"/>
                </a:solidFill>
                <a:ea typeface="印品黑体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4370" y="4949698"/>
            <a:ext cx="1421130" cy="1196340"/>
            <a:chOff x="1283" y="1161"/>
            <a:chExt cx="2238" cy="1884"/>
          </a:xfrm>
        </p:grpSpPr>
        <p:sp>
          <p:nvSpPr>
            <p:cNvPr id="20" name="文本框 19"/>
            <p:cNvSpPr txBox="1"/>
            <p:nvPr/>
          </p:nvSpPr>
          <p:spPr>
            <a:xfrm>
              <a:off x="1283" y="1161"/>
              <a:ext cx="223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1"/>
                  </a:solidFill>
                  <a:ea typeface="印品黑体" panose="00000500000000000000" pitchFamily="2" charset="-122"/>
                  <a:hlinkClick r:id="rId4" action="ppaction://hlinkfile"/>
                </a:rPr>
                <a:t>General</a:t>
              </a:r>
              <a:r>
                <a:rPr lang="zh-CN" altLang="en-US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 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83" y="1789"/>
              <a:ext cx="223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R</a:t>
              </a:r>
              <a:r>
                <a:rPr lang="zh-CN" altLang="en-US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eport 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83" y="2417"/>
              <a:ext cx="223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T</a:t>
              </a:r>
              <a:r>
                <a:rPr lang="zh-CN" altLang="en-US" sz="2000" dirty="0">
                  <a:solidFill>
                    <a:schemeClr val="bg1"/>
                  </a:solidFill>
                  <a:ea typeface="印品黑体" panose="00000500000000000000" pitchFamily="2" charset="-122"/>
                </a:rPr>
                <a:t>emplate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4" grpId="0"/>
      <p:bldP spid="13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斜纹 7"/>
          <p:cNvSpPr/>
          <p:nvPr/>
        </p:nvSpPr>
        <p:spPr>
          <a:xfrm>
            <a:off x="-9525" y="1905"/>
            <a:ext cx="6917690" cy="6884035"/>
          </a:xfrm>
          <a:prstGeom prst="diagStripe">
            <a:avLst/>
          </a:prstGeom>
          <a:solidFill>
            <a:srgbClr val="E9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1135" y="673735"/>
            <a:ext cx="143637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0" b="1" dirty="0">
                <a:solidFill>
                  <a:schemeClr val="bg1"/>
                </a:solidFill>
                <a:ea typeface="印品黑体" panose="00000500000000000000" pitchFamily="2" charset="-122"/>
              </a:rPr>
              <a:t>1</a:t>
            </a:r>
          </a:p>
        </p:txBody>
      </p:sp>
      <p:sp>
        <p:nvSpPr>
          <p:cNvPr id="7" name="斜纹 6"/>
          <p:cNvSpPr/>
          <p:nvPr/>
        </p:nvSpPr>
        <p:spPr>
          <a:xfrm>
            <a:off x="-9525" y="1905"/>
            <a:ext cx="4971415" cy="4971415"/>
          </a:xfrm>
          <a:prstGeom prst="diagStrip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18420000" scaled="0"/>
          </a:gradFill>
          <a:ln>
            <a:noFill/>
          </a:ln>
          <a:effectLst>
            <a:outerShdw blurRad="990600" dist="2667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5530" y="789305"/>
            <a:ext cx="132334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0" b="1" dirty="0">
                <a:solidFill>
                  <a:schemeClr val="bg1"/>
                </a:solidFill>
                <a:ea typeface="印品黑体" panose="00000500000000000000" pitchFamily="2" charset="-122"/>
              </a:rPr>
              <a:t>0</a:t>
            </a:r>
          </a:p>
        </p:txBody>
      </p:sp>
      <p:sp>
        <p:nvSpPr>
          <p:cNvPr id="6" name="斜纹 5"/>
          <p:cNvSpPr/>
          <p:nvPr/>
        </p:nvSpPr>
        <p:spPr>
          <a:xfrm>
            <a:off x="-9525" y="1905"/>
            <a:ext cx="3402330" cy="3402330"/>
          </a:xfrm>
          <a:prstGeom prst="diagStripe">
            <a:avLst/>
          </a:prstGeom>
          <a:solidFill>
            <a:srgbClr val="E9335E"/>
          </a:solidFill>
          <a:ln>
            <a:noFill/>
          </a:ln>
          <a:effectLst>
            <a:outerShdw blurRad="533400" dist="762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148830" y="2446020"/>
            <a:ext cx="3429000" cy="3429000"/>
            <a:chOff x="11258" y="3852"/>
            <a:chExt cx="5400" cy="5400"/>
          </a:xfrm>
        </p:grpSpPr>
        <p:sp>
          <p:nvSpPr>
            <p:cNvPr id="13" name="饼形 12"/>
            <p:cNvSpPr/>
            <p:nvPr/>
          </p:nvSpPr>
          <p:spPr>
            <a:xfrm rot="16200000">
              <a:off x="12565" y="5159"/>
              <a:ext cx="2788" cy="2788"/>
            </a:xfrm>
            <a:prstGeom prst="pie">
              <a:avLst/>
            </a:prstGeom>
            <a:noFill/>
            <a:ln w="63500" cmpd="sng">
              <a:solidFill>
                <a:srgbClr val="E9335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6200000">
              <a:off x="12131" y="4725"/>
              <a:ext cx="3655" cy="3655"/>
            </a:xfrm>
            <a:prstGeom prst="pie">
              <a:avLst/>
            </a:prstGeom>
            <a:noFill/>
            <a:ln w="63500" cmpd="sng">
              <a:solidFill>
                <a:srgbClr val="E9335E">
                  <a:alpha val="45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6200000">
              <a:off x="11698" y="4292"/>
              <a:ext cx="4522" cy="4522"/>
            </a:xfrm>
            <a:prstGeom prst="pie">
              <a:avLst/>
            </a:prstGeom>
            <a:noFill/>
            <a:ln w="63500" cmpd="sng">
              <a:solidFill>
                <a:srgbClr val="E9335E">
                  <a:alpha val="11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6" name="饼形 15"/>
            <p:cNvSpPr/>
            <p:nvPr/>
          </p:nvSpPr>
          <p:spPr>
            <a:xfrm rot="16200000">
              <a:off x="11258" y="3852"/>
              <a:ext cx="5400" cy="5400"/>
            </a:xfrm>
            <a:prstGeom prst="pie">
              <a:avLst/>
            </a:prstGeom>
            <a:noFill/>
            <a:ln w="63500" cmpd="sng">
              <a:solidFill>
                <a:srgbClr val="E9335E">
                  <a:alpha val="5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516839-03FC-482E-B18D-06963C41B8AA}"/>
              </a:ext>
            </a:extLst>
          </p:cNvPr>
          <p:cNvSpPr txBox="1"/>
          <p:nvPr/>
        </p:nvSpPr>
        <p:spPr>
          <a:xfrm>
            <a:off x="4961890" y="2574524"/>
            <a:ext cx="385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产品介绍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181100" y="4342130"/>
            <a:ext cx="11017885" cy="2505710"/>
          </a:xfrm>
          <a:custGeom>
            <a:avLst/>
            <a:gdLst>
              <a:gd name="connsiteX0" fmla="*/ 0 w 17855"/>
              <a:gd name="connsiteY0" fmla="*/ 15 h 4431"/>
              <a:gd name="connsiteX1" fmla="*/ 12893 w 17855"/>
              <a:gd name="connsiteY1" fmla="*/ 0 h 4431"/>
              <a:gd name="connsiteX2" fmla="*/ 17855 w 17855"/>
              <a:gd name="connsiteY2" fmla="*/ 4431 h 4431"/>
              <a:gd name="connsiteX3" fmla="*/ 0 w 17855"/>
              <a:gd name="connsiteY3" fmla="*/ 4431 h 4431"/>
              <a:gd name="connsiteX4" fmla="*/ 0 w 17855"/>
              <a:gd name="connsiteY4" fmla="*/ 15 h 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55" h="4431">
                <a:moveTo>
                  <a:pt x="0" y="15"/>
                </a:moveTo>
                <a:lnTo>
                  <a:pt x="12893" y="0"/>
                </a:lnTo>
                <a:lnTo>
                  <a:pt x="17855" y="4431"/>
                </a:lnTo>
                <a:lnTo>
                  <a:pt x="0" y="4431"/>
                </a:lnTo>
                <a:lnTo>
                  <a:pt x="0" y="15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8890" y="4033520"/>
            <a:ext cx="11337925" cy="2813685"/>
          </a:xfrm>
          <a:custGeom>
            <a:avLst/>
            <a:gdLst>
              <a:gd name="connsiteX0" fmla="*/ 0 w 17855"/>
              <a:gd name="connsiteY0" fmla="*/ 15 h 4431"/>
              <a:gd name="connsiteX1" fmla="*/ 12893 w 17855"/>
              <a:gd name="connsiteY1" fmla="*/ 0 h 4431"/>
              <a:gd name="connsiteX2" fmla="*/ 17855 w 17855"/>
              <a:gd name="connsiteY2" fmla="*/ 4431 h 4431"/>
              <a:gd name="connsiteX3" fmla="*/ 0 w 17855"/>
              <a:gd name="connsiteY3" fmla="*/ 4431 h 4431"/>
              <a:gd name="connsiteX4" fmla="*/ 0 w 17855"/>
              <a:gd name="connsiteY4" fmla="*/ 15 h 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55" h="4431">
                <a:moveTo>
                  <a:pt x="0" y="15"/>
                </a:moveTo>
                <a:lnTo>
                  <a:pt x="12893" y="0"/>
                </a:lnTo>
                <a:lnTo>
                  <a:pt x="17855" y="4431"/>
                </a:lnTo>
                <a:lnTo>
                  <a:pt x="0" y="4431"/>
                </a:lnTo>
                <a:lnTo>
                  <a:pt x="0" y="15"/>
                </a:lnTo>
                <a:close/>
              </a:path>
            </a:pathLst>
          </a:custGeom>
          <a:solidFill>
            <a:srgbClr val="E9335E"/>
          </a:solidFill>
          <a:ln>
            <a:noFill/>
          </a:ln>
          <a:effectLst>
            <a:outerShdw blurRad="787400" dist="114300" dir="34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93055" y="1306195"/>
            <a:ext cx="5485765" cy="1120140"/>
            <a:chOff x="-781" y="6207"/>
            <a:chExt cx="8639" cy="1764"/>
          </a:xfrm>
        </p:grpSpPr>
        <p:sp>
          <p:nvSpPr>
            <p:cNvPr id="15" name="文本框 14"/>
            <p:cNvSpPr txBox="1"/>
            <p:nvPr/>
          </p:nvSpPr>
          <p:spPr>
            <a:xfrm>
              <a:off x="-781" y="6207"/>
              <a:ext cx="405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rgbClr val="E9335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坐姿矫正仪 观念</a:t>
              </a:r>
              <a:endParaRPr lang="en-US" altLang="zh-CN" sz="2400" dirty="0">
                <a:solidFill>
                  <a:srgbClr val="E9335E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781" y="6911"/>
              <a:ext cx="8639" cy="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 fontAlgn="auto">
                <a:lnSpc>
                  <a:spcPct val="130000"/>
                </a:lnSpc>
                <a:spcBef>
                  <a:spcPts val="700"/>
                </a:spcBef>
                <a:defRPr/>
              </a:pPr>
              <a:r>
                <a:rPr lang="zh-CN" altLang="en-US" sz="1000" dirty="0">
                  <a:solidFill>
                    <a:srgbClr val="07ADDD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市场上的坐姿校正仪仅仅有支撑作用，而坐姿不正确的原因有很多，市场上的校正仪大部分都没有实际作用，支架不能让使用者拥有正确的反射和紧致的背部肌肉，而我的设计则是让使用者养成正确的条件反射，声光并行。让更多青少年免受驼背的腰椎间盘突出的疾病</a:t>
              </a:r>
              <a:endParaRPr lang="en-US" sz="1000" dirty="0">
                <a:solidFill>
                  <a:srgbClr val="07ADDD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93055" y="4493895"/>
            <a:ext cx="284543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fontAlgn="auto">
              <a:lnSpc>
                <a:spcPct val="130000"/>
              </a:lnSpc>
              <a:spcBef>
                <a:spcPts val="700"/>
              </a:spcBef>
              <a:defRPr/>
            </a:pPr>
            <a:r>
              <a:rPr sz="10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Everyone has their own dreams, I am the same. But my dream is not a lawyer, not a doctor, not actors, not even an industry. Everyone has their own dreams, I am the same. </a:t>
            </a:r>
            <a:endParaRPr lang="en-US" sz="10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89AB76-DF9C-48BE-917C-DC388CA8A8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50" y="10160"/>
            <a:ext cx="5526005" cy="41473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c7fa73eda73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25" y="2174875"/>
            <a:ext cx="4967605" cy="3307080"/>
          </a:xfrm>
          <a:prstGeom prst="rect">
            <a:avLst/>
          </a:prstGeom>
        </p:spPr>
      </p:pic>
      <p:sp>
        <p:nvSpPr>
          <p:cNvPr id="10" name="五边形 9"/>
          <p:cNvSpPr/>
          <p:nvPr/>
        </p:nvSpPr>
        <p:spPr>
          <a:xfrm>
            <a:off x="97654" y="332105"/>
            <a:ext cx="5209676" cy="5149850"/>
          </a:xfrm>
          <a:prstGeom prst="homePlate">
            <a:avLst/>
          </a:prstGeom>
          <a:solidFill>
            <a:srgbClr val="E9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青少年患</a:t>
            </a:r>
            <a:r>
              <a:rPr lang="zh-CN" altLang="en-US" dirty="0">
                <a:hlinkClick r:id="rId5"/>
              </a:rPr>
              <a:t>脊柱强直</a:t>
            </a:r>
            <a:r>
              <a:rPr lang="zh-CN" altLang="en-US" dirty="0"/>
              <a:t>，会直接影响生长发育。 脊柱强直，是因为长期坐姿不正，比如弯腰弓背看书写字、半倚半躺着看电视，而逐渐形成的。由此可见，避免脊柱强直，预防是最重要的。家长应该经常教导、督促、纠正孩子的坐姿，不能任由孩子弯腰弓背看书写字、半倚半躺地在床上看电视。在为孩子洗澡时，应察看孩子的脊柱，是否出现侧弯，一旦发现问题，及时治疗。 在</a:t>
            </a:r>
            <a:r>
              <a:rPr lang="en-US" altLang="zh-CN" dirty="0"/>
              <a:t>16</a:t>
            </a:r>
            <a:r>
              <a:rPr lang="zh-CN" altLang="en-US" dirty="0"/>
              <a:t>岁以前，人的骨骼尚未完全定型，患脊柱强直的，尚可通过做操、佩戴矫形器来纠正；如超过</a:t>
            </a:r>
            <a:r>
              <a:rPr lang="en-US" altLang="zh-CN" dirty="0"/>
              <a:t>16</a:t>
            </a:r>
            <a:r>
              <a:rPr lang="zh-CN" altLang="en-US" dirty="0"/>
              <a:t>岁，人的骨骼已定型，就只能依靠手术来矫正了</a:t>
            </a:r>
            <a:endParaRPr lang="zh-CN" altLang="en-US" dirty="0">
              <a:solidFill>
                <a:srgbClr val="E9335E"/>
              </a:solidFill>
              <a:ea typeface="印品黑体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07730" y="2174875"/>
            <a:ext cx="3679825" cy="3307080"/>
          </a:xfrm>
          <a:prstGeom prst="rect">
            <a:avLst/>
          </a:prstGeom>
          <a:solidFill>
            <a:srgbClr val="07A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9335E"/>
              </a:solidFill>
              <a:ea typeface="印品黑体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17930" y="2952115"/>
            <a:ext cx="2863850" cy="733425"/>
            <a:chOff x="-781" y="6207"/>
            <a:chExt cx="4510" cy="1155"/>
          </a:xfrm>
        </p:grpSpPr>
        <p:sp>
          <p:nvSpPr>
            <p:cNvPr id="15" name="文本框 14"/>
            <p:cNvSpPr txBox="1"/>
            <p:nvPr/>
          </p:nvSpPr>
          <p:spPr>
            <a:xfrm>
              <a:off x="-781" y="6207"/>
              <a:ext cx="405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长期弯腰的危害</a:t>
              </a:r>
              <a:endParaRPr lang="en-US" altLang="zh-CN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781" y="6932"/>
              <a:ext cx="4510" cy="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 fontAlgn="auto">
                <a:lnSpc>
                  <a:spcPct val="130000"/>
                </a:lnSpc>
                <a:spcBef>
                  <a:spcPts val="700"/>
                </a:spcBef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 </a:t>
              </a:r>
              <a:endParaRPr lang="en-US" sz="1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828856" y="2656963"/>
            <a:ext cx="2863850" cy="116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fontAlgn="auto">
              <a:lnSpc>
                <a:spcPct val="130000"/>
              </a:lnSpc>
              <a:spcBef>
                <a:spcPts val="700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这些问题不仅发生在孩子身上，大部分人都有坐姿不正确的时候。支架仅仅提供了青少年时期的骨骼生长，而大部分大学甚至是高中都没有支架，</a:t>
            </a:r>
            <a:endParaRPr lang="en-US" sz="10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宋体" panose="02010600030101010101" pitchFamily="2" charset="-122"/>
              <a:sym typeface="+mn-ea"/>
            </a:endParaRPr>
          </a:p>
          <a:p>
            <a:pPr defTabSz="913765" fontAlgn="auto">
              <a:lnSpc>
                <a:spcPct val="130000"/>
              </a:lnSpc>
              <a:spcBef>
                <a:spcPts val="700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更不用说工作以后所以真正关键的的是养成好的习惯，而养成习惯离不开巴普洛夫效应。</a:t>
            </a:r>
            <a:endParaRPr lang="en-US" sz="10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58030" y="332105"/>
            <a:ext cx="3075940" cy="6006465"/>
            <a:chOff x="7178" y="523"/>
            <a:chExt cx="4844" cy="9459"/>
          </a:xfrm>
        </p:grpSpPr>
        <p:grpSp>
          <p:nvGrpSpPr>
            <p:cNvPr id="8" name="组合 7"/>
            <p:cNvGrpSpPr/>
            <p:nvPr/>
          </p:nvGrpSpPr>
          <p:grpSpPr>
            <a:xfrm>
              <a:off x="7178" y="523"/>
              <a:ext cx="4844" cy="1759"/>
              <a:chOff x="7178" y="523"/>
              <a:chExt cx="4844" cy="175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7178" y="523"/>
                <a:ext cx="4844" cy="1103"/>
              </a:xfrm>
              <a:prstGeom prst="rect">
                <a:avLst/>
              </a:prstGeom>
              <a:solidFill>
                <a:srgbClr val="E93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7178" y="1627"/>
                <a:ext cx="4844" cy="655"/>
              </a:xfrm>
              <a:prstGeom prst="rect">
                <a:avLst/>
              </a:prstGeom>
              <a:solidFill>
                <a:srgbClr val="07A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55" y="688"/>
                <a:ext cx="4090" cy="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600" b="1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良好习惯的养成</a:t>
                </a:r>
                <a:endParaRPr lang="en-US" altLang="zh-CN" sz="26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650" y="1737"/>
                <a:ext cx="408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71" y="9727"/>
              <a:ext cx="1800" cy="255"/>
              <a:chOff x="8269" y="9801"/>
              <a:chExt cx="1800" cy="25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8269" y="9801"/>
                <a:ext cx="900" cy="255"/>
              </a:xfrm>
              <a:prstGeom prst="rect">
                <a:avLst/>
              </a:prstGeom>
              <a:solidFill>
                <a:srgbClr val="E93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169" y="9801"/>
                <a:ext cx="900" cy="255"/>
              </a:xfrm>
              <a:prstGeom prst="rect">
                <a:avLst/>
              </a:prstGeom>
              <a:solidFill>
                <a:srgbClr val="07A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1C5559-E539-4991-9C3B-93A618BFCA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6" y="1449070"/>
            <a:ext cx="3923344" cy="4649285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1616710" y="1032510"/>
            <a:ext cx="10576560" cy="4904740"/>
          </a:xfrm>
          <a:custGeom>
            <a:avLst/>
            <a:gdLst>
              <a:gd name="connsiteX0" fmla="*/ 0 w 16611"/>
              <a:gd name="connsiteY0" fmla="*/ 4643 h 7724"/>
              <a:gd name="connsiteX1" fmla="*/ 16611 w 16611"/>
              <a:gd name="connsiteY1" fmla="*/ 0 h 7724"/>
              <a:gd name="connsiteX2" fmla="*/ 16596 w 16611"/>
              <a:gd name="connsiteY2" fmla="*/ 7724 h 7724"/>
              <a:gd name="connsiteX3" fmla="*/ 387 w 16611"/>
              <a:gd name="connsiteY3" fmla="*/ 5060 h 7724"/>
              <a:gd name="connsiteX4" fmla="*/ 0 w 16611"/>
              <a:gd name="connsiteY4" fmla="*/ 4643 h 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11" h="7724">
                <a:moveTo>
                  <a:pt x="0" y="4643"/>
                </a:moveTo>
                <a:lnTo>
                  <a:pt x="16611" y="0"/>
                </a:lnTo>
                <a:lnTo>
                  <a:pt x="16596" y="7724"/>
                </a:lnTo>
                <a:lnTo>
                  <a:pt x="387" y="5060"/>
                </a:lnTo>
                <a:lnTo>
                  <a:pt x="0" y="4643"/>
                </a:lnTo>
                <a:close/>
              </a:path>
            </a:pathLst>
          </a:custGeom>
          <a:solidFill>
            <a:srgbClr val="E9335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ea typeface="印品黑体" panose="000005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58030" y="332105"/>
            <a:ext cx="3075940" cy="6006465"/>
            <a:chOff x="7178" y="523"/>
            <a:chExt cx="4844" cy="9459"/>
          </a:xfrm>
        </p:grpSpPr>
        <p:grpSp>
          <p:nvGrpSpPr>
            <p:cNvPr id="8" name="组合 7"/>
            <p:cNvGrpSpPr/>
            <p:nvPr/>
          </p:nvGrpSpPr>
          <p:grpSpPr>
            <a:xfrm>
              <a:off x="7178" y="523"/>
              <a:ext cx="4844" cy="2201"/>
              <a:chOff x="7178" y="523"/>
              <a:chExt cx="4844" cy="2201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7178" y="523"/>
                <a:ext cx="4844" cy="1103"/>
              </a:xfrm>
              <a:prstGeom prst="rect">
                <a:avLst/>
              </a:prstGeom>
              <a:solidFill>
                <a:srgbClr val="E93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7178" y="1627"/>
                <a:ext cx="4844" cy="655"/>
              </a:xfrm>
              <a:prstGeom prst="rect">
                <a:avLst/>
              </a:prstGeom>
              <a:solidFill>
                <a:srgbClr val="07A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55" y="688"/>
                <a:ext cx="4090" cy="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600" b="1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市场上的坐姿校正仪</a:t>
                </a:r>
                <a:endParaRPr lang="en-US" altLang="zh-CN" sz="26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  <a:p>
                <a:pPr lvl="0" algn="ctr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26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650" y="1737"/>
                <a:ext cx="408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2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I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71" y="9727"/>
              <a:ext cx="1800" cy="255"/>
              <a:chOff x="8269" y="9801"/>
              <a:chExt cx="1800" cy="25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8269" y="9801"/>
                <a:ext cx="900" cy="255"/>
              </a:xfrm>
              <a:prstGeom prst="rect">
                <a:avLst/>
              </a:prstGeom>
              <a:solidFill>
                <a:srgbClr val="E93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169" y="9801"/>
                <a:ext cx="900" cy="255"/>
              </a:xfrm>
              <a:prstGeom prst="rect">
                <a:avLst/>
              </a:prstGeom>
              <a:solidFill>
                <a:srgbClr val="07A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7" name="任意多边形 6"/>
          <p:cNvSpPr/>
          <p:nvPr/>
        </p:nvSpPr>
        <p:spPr>
          <a:xfrm>
            <a:off x="1616710" y="928370"/>
            <a:ext cx="10576560" cy="4904740"/>
          </a:xfrm>
          <a:custGeom>
            <a:avLst/>
            <a:gdLst>
              <a:gd name="connsiteX0" fmla="*/ 0 w 16611"/>
              <a:gd name="connsiteY0" fmla="*/ 4643 h 7724"/>
              <a:gd name="connsiteX1" fmla="*/ 16611 w 16611"/>
              <a:gd name="connsiteY1" fmla="*/ 0 h 7724"/>
              <a:gd name="connsiteX2" fmla="*/ 16596 w 16611"/>
              <a:gd name="connsiteY2" fmla="*/ 7724 h 7724"/>
              <a:gd name="connsiteX3" fmla="*/ 387 w 16611"/>
              <a:gd name="connsiteY3" fmla="*/ 5060 h 7724"/>
              <a:gd name="connsiteX4" fmla="*/ 0 w 16611"/>
              <a:gd name="connsiteY4" fmla="*/ 4643 h 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11" h="7724">
                <a:moveTo>
                  <a:pt x="0" y="4643"/>
                </a:moveTo>
                <a:lnTo>
                  <a:pt x="16611" y="0"/>
                </a:lnTo>
                <a:lnTo>
                  <a:pt x="16596" y="7724"/>
                </a:lnTo>
                <a:lnTo>
                  <a:pt x="387" y="5060"/>
                </a:lnTo>
                <a:lnTo>
                  <a:pt x="0" y="4643"/>
                </a:lnTo>
                <a:close/>
              </a:path>
            </a:pathLst>
          </a:custGeom>
          <a:gradFill>
            <a:gsLst>
              <a:gs pos="0">
                <a:srgbClr val="007BD3">
                  <a:alpha val="100000"/>
                </a:srgbClr>
              </a:gs>
              <a:gs pos="100000">
                <a:srgbClr val="034373">
                  <a:alpha val="28000"/>
                </a:srgbClr>
              </a:gs>
            </a:gsLst>
            <a:lin ang="70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ea typeface="印品黑体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348095" y="2914650"/>
            <a:ext cx="3714115" cy="1133475"/>
            <a:chOff x="-781" y="6207"/>
            <a:chExt cx="5849" cy="1785"/>
          </a:xfrm>
        </p:grpSpPr>
        <p:sp>
          <p:nvSpPr>
            <p:cNvPr id="15" name="文本框 14"/>
            <p:cNvSpPr txBox="1"/>
            <p:nvPr/>
          </p:nvSpPr>
          <p:spPr>
            <a:xfrm>
              <a:off x="-781" y="6207"/>
              <a:ext cx="405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支架型</a:t>
              </a:r>
              <a:endParaRPr lang="en-US" altLang="zh-CN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781" y="6932"/>
              <a:ext cx="5849" cy="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 fontAlgn="auto">
                <a:lnSpc>
                  <a:spcPct val="130000"/>
                </a:lnSpc>
                <a:spcBef>
                  <a:spcPts val="700"/>
                </a:spcBef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仅仅是拖着孩子的头，只要改变背部的角度依然能让背部发力不正确，孩子还能自己改变高度，这种产品就是治标不治本的产品。</a:t>
              </a:r>
              <a:endParaRPr lang="en-US" sz="1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斜纹 7"/>
          <p:cNvSpPr/>
          <p:nvPr/>
        </p:nvSpPr>
        <p:spPr>
          <a:xfrm>
            <a:off x="-9525" y="1905"/>
            <a:ext cx="6917690" cy="6884035"/>
          </a:xfrm>
          <a:prstGeom prst="diagStripe">
            <a:avLst/>
          </a:prstGeom>
          <a:solidFill>
            <a:srgbClr val="E9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1135" y="744855"/>
            <a:ext cx="143637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0" b="1" dirty="0">
                <a:solidFill>
                  <a:schemeClr val="bg1"/>
                </a:solidFill>
                <a:ea typeface="印品黑体" panose="00000500000000000000" pitchFamily="2" charset="-122"/>
              </a:rPr>
              <a:t>2</a:t>
            </a:r>
          </a:p>
        </p:txBody>
      </p:sp>
      <p:sp>
        <p:nvSpPr>
          <p:cNvPr id="7" name="斜纹 6"/>
          <p:cNvSpPr/>
          <p:nvPr/>
        </p:nvSpPr>
        <p:spPr>
          <a:xfrm>
            <a:off x="-9525" y="1905"/>
            <a:ext cx="4971415" cy="4971415"/>
          </a:xfrm>
          <a:prstGeom prst="diagStrip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18420000" scaled="0"/>
          </a:gradFill>
          <a:ln>
            <a:noFill/>
          </a:ln>
          <a:effectLst>
            <a:outerShdw blurRad="990600" dist="2667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5530" y="789305"/>
            <a:ext cx="132334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0" b="1" dirty="0">
                <a:solidFill>
                  <a:schemeClr val="bg1"/>
                </a:solidFill>
                <a:ea typeface="印品黑体" panose="00000500000000000000" pitchFamily="2" charset="-122"/>
              </a:rPr>
              <a:t>0</a:t>
            </a:r>
          </a:p>
        </p:txBody>
      </p:sp>
      <p:sp>
        <p:nvSpPr>
          <p:cNvPr id="6" name="斜纹 5"/>
          <p:cNvSpPr/>
          <p:nvPr/>
        </p:nvSpPr>
        <p:spPr>
          <a:xfrm>
            <a:off x="-9525" y="1905"/>
            <a:ext cx="3402330" cy="3402330"/>
          </a:xfrm>
          <a:prstGeom prst="diagStripe">
            <a:avLst/>
          </a:prstGeom>
          <a:solidFill>
            <a:srgbClr val="E9335E"/>
          </a:solidFill>
          <a:ln>
            <a:noFill/>
          </a:ln>
          <a:effectLst>
            <a:outerShdw blurRad="533400" dist="762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28210" y="2936875"/>
            <a:ext cx="3746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如何改变孩子的习惯。</a:t>
            </a:r>
            <a:endParaRPr lang="en-US" altLang="zh-CN" sz="60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148830" y="2446020"/>
            <a:ext cx="3429000" cy="3429000"/>
            <a:chOff x="11258" y="3852"/>
            <a:chExt cx="5400" cy="5400"/>
          </a:xfrm>
        </p:grpSpPr>
        <p:sp>
          <p:nvSpPr>
            <p:cNvPr id="13" name="饼形 12"/>
            <p:cNvSpPr/>
            <p:nvPr/>
          </p:nvSpPr>
          <p:spPr>
            <a:xfrm rot="16200000">
              <a:off x="12565" y="5159"/>
              <a:ext cx="2788" cy="2788"/>
            </a:xfrm>
            <a:prstGeom prst="pie">
              <a:avLst/>
            </a:prstGeom>
            <a:noFill/>
            <a:ln w="63500" cmpd="sng">
              <a:solidFill>
                <a:srgbClr val="E9335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6200000">
              <a:off x="12131" y="4725"/>
              <a:ext cx="3655" cy="3655"/>
            </a:xfrm>
            <a:prstGeom prst="pie">
              <a:avLst/>
            </a:prstGeom>
            <a:noFill/>
            <a:ln w="63500" cmpd="sng">
              <a:solidFill>
                <a:srgbClr val="E9335E">
                  <a:alpha val="45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6200000">
              <a:off x="11698" y="4292"/>
              <a:ext cx="4522" cy="4522"/>
            </a:xfrm>
            <a:prstGeom prst="pie">
              <a:avLst/>
            </a:prstGeom>
            <a:noFill/>
            <a:ln w="63500" cmpd="sng">
              <a:solidFill>
                <a:srgbClr val="E9335E">
                  <a:alpha val="11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6" name="饼形 15"/>
            <p:cNvSpPr/>
            <p:nvPr/>
          </p:nvSpPr>
          <p:spPr>
            <a:xfrm rot="16200000">
              <a:off x="11258" y="3852"/>
              <a:ext cx="5400" cy="5400"/>
            </a:xfrm>
            <a:prstGeom prst="pie">
              <a:avLst/>
            </a:prstGeom>
            <a:noFill/>
            <a:ln w="63500" cmpd="sng">
              <a:solidFill>
                <a:srgbClr val="E9335E">
                  <a:alpha val="5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08190" y="-19050"/>
            <a:ext cx="4613910" cy="402272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70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2558415"/>
            <a:ext cx="11725275" cy="4326255"/>
          </a:xfrm>
          <a:custGeom>
            <a:avLst/>
            <a:gdLst>
              <a:gd name="connsiteX0" fmla="*/ 8 w 18465"/>
              <a:gd name="connsiteY0" fmla="*/ 2393 h 6813"/>
              <a:gd name="connsiteX1" fmla="*/ 11213 w 18465"/>
              <a:gd name="connsiteY1" fmla="*/ 0 h 6813"/>
              <a:gd name="connsiteX2" fmla="*/ 18465 w 18465"/>
              <a:gd name="connsiteY2" fmla="*/ 2260 h 6813"/>
              <a:gd name="connsiteX3" fmla="*/ 12572 w 18465"/>
              <a:gd name="connsiteY3" fmla="*/ 6765 h 6813"/>
              <a:gd name="connsiteX4" fmla="*/ 0 w 18465"/>
              <a:gd name="connsiteY4" fmla="*/ 6813 h 6813"/>
              <a:gd name="connsiteX5" fmla="*/ 8 w 18465"/>
              <a:gd name="connsiteY5" fmla="*/ 2393 h 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65" h="6813">
                <a:moveTo>
                  <a:pt x="8" y="2393"/>
                </a:moveTo>
                <a:lnTo>
                  <a:pt x="11213" y="0"/>
                </a:lnTo>
                <a:lnTo>
                  <a:pt x="18465" y="2260"/>
                </a:lnTo>
                <a:lnTo>
                  <a:pt x="12572" y="6765"/>
                </a:lnTo>
                <a:lnTo>
                  <a:pt x="0" y="6813"/>
                </a:lnTo>
                <a:lnTo>
                  <a:pt x="8" y="2393"/>
                </a:lnTo>
                <a:close/>
              </a:path>
            </a:pathLst>
          </a:custGeom>
          <a:solidFill>
            <a:srgbClr val="E9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27980" y="1530350"/>
            <a:ext cx="5657215" cy="2562860"/>
            <a:chOff x="-781" y="3326"/>
            <a:chExt cx="8909" cy="4036"/>
          </a:xfrm>
        </p:grpSpPr>
        <p:sp>
          <p:nvSpPr>
            <p:cNvPr id="15" name="文本框 14"/>
            <p:cNvSpPr txBox="1"/>
            <p:nvPr/>
          </p:nvSpPr>
          <p:spPr>
            <a:xfrm>
              <a:off x="4070" y="3326"/>
              <a:ext cx="405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我的理念</a:t>
              </a:r>
              <a:endParaRPr lang="en-US" altLang="zh-CN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781" y="6932"/>
              <a:ext cx="5983" cy="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 fontAlgn="auto">
                <a:lnSpc>
                  <a:spcPct val="130000"/>
                </a:lnSpc>
                <a:spcBef>
                  <a:spcPts val="700"/>
                </a:spcBef>
                <a:defRPr/>
              </a:pPr>
              <a:endParaRPr lang="en-US" altLang="zh-CN" sz="1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BD763E9-2B16-4C02-A38B-DCE2CB012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4" r="3004" b="14615"/>
          <a:stretch/>
        </p:blipFill>
        <p:spPr>
          <a:xfrm rot="16200000">
            <a:off x="1052846" y="506891"/>
            <a:ext cx="5579791" cy="62347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EBC5BB-7506-4896-9E74-915CFB3E1408}"/>
              </a:ext>
            </a:extLst>
          </p:cNvPr>
          <p:cNvSpPr txBox="1"/>
          <p:nvPr/>
        </p:nvSpPr>
        <p:spPr>
          <a:xfrm>
            <a:off x="8078680" y="2308194"/>
            <a:ext cx="2867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在背部有距离传感器，通过测量距离来看孩子是否弯腰，若是弯腰，蜂鸣器会响，孩子面前的灯会闪并且有配套的软件让父母知道孩子弯腰了多少次，通过统计次数可以让父母知道习惯有无纠正。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c31ede29588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6800" y="1864995"/>
            <a:ext cx="10058400" cy="2338705"/>
          </a:xfrm>
          <a:prstGeom prst="rect">
            <a:avLst/>
          </a:prstGeom>
          <a:solidFill>
            <a:srgbClr val="E9335E">
              <a:alpha val="56000"/>
            </a:srgbClr>
          </a:solidFill>
        </p:spPr>
      </p:pic>
      <p:sp>
        <p:nvSpPr>
          <p:cNvPr id="10" name="任意多边形 9"/>
          <p:cNvSpPr/>
          <p:nvPr/>
        </p:nvSpPr>
        <p:spPr>
          <a:xfrm>
            <a:off x="1066800" y="2546985"/>
            <a:ext cx="7183120" cy="4330700"/>
          </a:xfrm>
          <a:custGeom>
            <a:avLst/>
            <a:gdLst>
              <a:gd name="connsiteX0" fmla="*/ 1533 w 11312"/>
              <a:gd name="connsiteY0" fmla="*/ 590 h 6820"/>
              <a:gd name="connsiteX1" fmla="*/ 1995 w 11312"/>
              <a:gd name="connsiteY1" fmla="*/ 0 h 6820"/>
              <a:gd name="connsiteX2" fmla="*/ 11312 w 11312"/>
              <a:gd name="connsiteY2" fmla="*/ 6820 h 6820"/>
              <a:gd name="connsiteX3" fmla="*/ 0 w 11312"/>
              <a:gd name="connsiteY3" fmla="*/ 6796 h 6820"/>
              <a:gd name="connsiteX4" fmla="*/ 1533 w 11312"/>
              <a:gd name="connsiteY4" fmla="*/ 590 h 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2" h="6820">
                <a:moveTo>
                  <a:pt x="1533" y="590"/>
                </a:moveTo>
                <a:lnTo>
                  <a:pt x="1995" y="0"/>
                </a:lnTo>
                <a:lnTo>
                  <a:pt x="11312" y="6820"/>
                </a:lnTo>
                <a:lnTo>
                  <a:pt x="0" y="6796"/>
                </a:lnTo>
                <a:lnTo>
                  <a:pt x="1533" y="590"/>
                </a:lnTo>
                <a:close/>
              </a:path>
            </a:pathLst>
          </a:custGeom>
          <a:solidFill>
            <a:srgbClr val="E9335E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925830" y="2546985"/>
            <a:ext cx="7183120" cy="4330700"/>
          </a:xfrm>
          <a:custGeom>
            <a:avLst/>
            <a:gdLst>
              <a:gd name="connsiteX0" fmla="*/ 1533 w 11312"/>
              <a:gd name="connsiteY0" fmla="*/ 590 h 6820"/>
              <a:gd name="connsiteX1" fmla="*/ 1995 w 11312"/>
              <a:gd name="connsiteY1" fmla="*/ 0 h 6820"/>
              <a:gd name="connsiteX2" fmla="*/ 11312 w 11312"/>
              <a:gd name="connsiteY2" fmla="*/ 6820 h 6820"/>
              <a:gd name="connsiteX3" fmla="*/ 0 w 11312"/>
              <a:gd name="connsiteY3" fmla="*/ 6796 h 6820"/>
              <a:gd name="connsiteX4" fmla="*/ 1533 w 11312"/>
              <a:gd name="connsiteY4" fmla="*/ 590 h 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2" h="6820">
                <a:moveTo>
                  <a:pt x="1533" y="590"/>
                </a:moveTo>
                <a:lnTo>
                  <a:pt x="1995" y="0"/>
                </a:lnTo>
                <a:lnTo>
                  <a:pt x="11312" y="6820"/>
                </a:lnTo>
                <a:lnTo>
                  <a:pt x="0" y="6796"/>
                </a:lnTo>
                <a:lnTo>
                  <a:pt x="1533" y="59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>
                  <a:alpha val="28000"/>
                </a:srgbClr>
              </a:gs>
            </a:gsLst>
            <a:lin ang="159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58030" y="332105"/>
            <a:ext cx="3075940" cy="6006465"/>
            <a:chOff x="7178" y="523"/>
            <a:chExt cx="4844" cy="9459"/>
          </a:xfrm>
        </p:grpSpPr>
        <p:grpSp>
          <p:nvGrpSpPr>
            <p:cNvPr id="8" name="组合 7"/>
            <p:cNvGrpSpPr/>
            <p:nvPr/>
          </p:nvGrpSpPr>
          <p:grpSpPr>
            <a:xfrm>
              <a:off x="7178" y="523"/>
              <a:ext cx="4844" cy="1759"/>
              <a:chOff x="7178" y="523"/>
              <a:chExt cx="4844" cy="175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7178" y="523"/>
                <a:ext cx="4844" cy="1103"/>
              </a:xfrm>
              <a:prstGeom prst="rect">
                <a:avLst/>
              </a:prstGeom>
              <a:solidFill>
                <a:srgbClr val="E93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7178" y="1627"/>
                <a:ext cx="4844" cy="655"/>
              </a:xfrm>
              <a:prstGeom prst="rect">
                <a:avLst/>
              </a:prstGeom>
              <a:solidFill>
                <a:srgbClr val="07A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555" y="688"/>
                <a:ext cx="4090" cy="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600" b="1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对工作人士也有适用版</a:t>
                </a:r>
                <a:endParaRPr lang="en-US" altLang="zh-CN" sz="26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650" y="1737"/>
                <a:ext cx="408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71" y="9727"/>
              <a:ext cx="1800" cy="255"/>
              <a:chOff x="8269" y="9801"/>
              <a:chExt cx="1800" cy="25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8269" y="9801"/>
                <a:ext cx="900" cy="255"/>
              </a:xfrm>
              <a:prstGeom prst="rect">
                <a:avLst/>
              </a:prstGeom>
              <a:solidFill>
                <a:srgbClr val="E93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169" y="9801"/>
                <a:ext cx="900" cy="255"/>
              </a:xfrm>
              <a:prstGeom prst="rect">
                <a:avLst/>
              </a:prstGeom>
              <a:solidFill>
                <a:srgbClr val="07A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E9335E"/>
                  </a:solidFill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1649730" y="4341495"/>
            <a:ext cx="3714115" cy="1569720"/>
            <a:chOff x="-1005" y="6207"/>
            <a:chExt cx="5849" cy="2472"/>
          </a:xfrm>
        </p:grpSpPr>
        <p:sp>
          <p:nvSpPr>
            <p:cNvPr id="15" name="文本框 14"/>
            <p:cNvSpPr txBox="1"/>
            <p:nvPr/>
          </p:nvSpPr>
          <p:spPr>
            <a:xfrm>
              <a:off x="-781" y="6207"/>
              <a:ext cx="4058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工作需要一个安静的环境，蜂鸣器可以拆卸，不影响电路的流通</a:t>
              </a:r>
              <a:endParaRPr lang="en-US" altLang="zh-CN" sz="2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1005" y="7576"/>
              <a:ext cx="5849" cy="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 fontAlgn="auto">
                <a:lnSpc>
                  <a:spcPct val="130000"/>
                </a:lnSpc>
                <a:spcBef>
                  <a:spcPts val="700"/>
                </a:spcBef>
                <a:defRPr/>
              </a:pPr>
              <a:endParaRPr lang="en-US" sz="1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斜纹 7"/>
          <p:cNvSpPr/>
          <p:nvPr/>
        </p:nvSpPr>
        <p:spPr>
          <a:xfrm>
            <a:off x="-9525" y="1905"/>
            <a:ext cx="6917690" cy="6884035"/>
          </a:xfrm>
          <a:prstGeom prst="diagStripe">
            <a:avLst/>
          </a:prstGeom>
          <a:solidFill>
            <a:srgbClr val="E9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1135" y="744855"/>
            <a:ext cx="143637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0" b="1" dirty="0">
                <a:solidFill>
                  <a:schemeClr val="bg1"/>
                </a:solidFill>
                <a:ea typeface="印品黑体" panose="00000500000000000000" pitchFamily="2" charset="-122"/>
              </a:rPr>
              <a:t>3</a:t>
            </a:r>
          </a:p>
        </p:txBody>
      </p:sp>
      <p:sp>
        <p:nvSpPr>
          <p:cNvPr id="7" name="斜纹 6"/>
          <p:cNvSpPr/>
          <p:nvPr/>
        </p:nvSpPr>
        <p:spPr>
          <a:xfrm>
            <a:off x="-9525" y="1905"/>
            <a:ext cx="4971415" cy="4971415"/>
          </a:xfrm>
          <a:prstGeom prst="diagStrip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18420000" scaled="0"/>
          </a:gradFill>
          <a:ln>
            <a:noFill/>
          </a:ln>
          <a:effectLst>
            <a:outerShdw blurRad="990600" dist="2667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5530" y="789305"/>
            <a:ext cx="132334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0" b="1" dirty="0">
                <a:solidFill>
                  <a:schemeClr val="bg1"/>
                </a:solidFill>
                <a:ea typeface="印品黑体" panose="00000500000000000000" pitchFamily="2" charset="-122"/>
              </a:rPr>
              <a:t>0</a:t>
            </a:r>
          </a:p>
        </p:txBody>
      </p:sp>
      <p:sp>
        <p:nvSpPr>
          <p:cNvPr id="6" name="斜纹 5"/>
          <p:cNvSpPr/>
          <p:nvPr/>
        </p:nvSpPr>
        <p:spPr>
          <a:xfrm>
            <a:off x="-9525" y="1905"/>
            <a:ext cx="3402330" cy="3402330"/>
          </a:xfrm>
          <a:prstGeom prst="diagStripe">
            <a:avLst/>
          </a:prstGeom>
          <a:solidFill>
            <a:srgbClr val="E9335E"/>
          </a:solidFill>
          <a:ln>
            <a:noFill/>
          </a:ln>
          <a:effectLst>
            <a:outerShdw blurRad="533400" dist="762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28210" y="2936875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电路原理</a:t>
            </a:r>
            <a:endParaRPr lang="en-US" altLang="zh-CN" sz="60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148830" y="2446020"/>
            <a:ext cx="3429000" cy="3429000"/>
            <a:chOff x="11258" y="3852"/>
            <a:chExt cx="5400" cy="5400"/>
          </a:xfrm>
        </p:grpSpPr>
        <p:sp>
          <p:nvSpPr>
            <p:cNvPr id="13" name="饼形 12"/>
            <p:cNvSpPr/>
            <p:nvPr/>
          </p:nvSpPr>
          <p:spPr>
            <a:xfrm rot="16200000">
              <a:off x="12565" y="5159"/>
              <a:ext cx="2788" cy="2788"/>
            </a:xfrm>
            <a:prstGeom prst="pie">
              <a:avLst/>
            </a:prstGeom>
            <a:noFill/>
            <a:ln w="63500" cmpd="sng">
              <a:solidFill>
                <a:srgbClr val="E9335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6200000">
              <a:off x="12131" y="4725"/>
              <a:ext cx="3655" cy="3655"/>
            </a:xfrm>
            <a:prstGeom prst="pie">
              <a:avLst/>
            </a:prstGeom>
            <a:noFill/>
            <a:ln w="63500" cmpd="sng">
              <a:solidFill>
                <a:srgbClr val="E9335E">
                  <a:alpha val="45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6200000">
              <a:off x="11698" y="4292"/>
              <a:ext cx="4522" cy="4522"/>
            </a:xfrm>
            <a:prstGeom prst="pie">
              <a:avLst/>
            </a:prstGeom>
            <a:noFill/>
            <a:ln w="63500" cmpd="sng">
              <a:solidFill>
                <a:srgbClr val="E9335E">
                  <a:alpha val="11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6" name="饼形 15"/>
            <p:cNvSpPr/>
            <p:nvPr/>
          </p:nvSpPr>
          <p:spPr>
            <a:xfrm rot="16200000">
              <a:off x="11258" y="3852"/>
              <a:ext cx="5400" cy="5400"/>
            </a:xfrm>
            <a:prstGeom prst="pie">
              <a:avLst/>
            </a:prstGeom>
            <a:noFill/>
            <a:ln w="63500" cmpd="sng">
              <a:solidFill>
                <a:srgbClr val="E9335E">
                  <a:alpha val="5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10028a9e-0e65-4732-a51a-1ef969752cfa}"/>
  <p:tag name="ISPRING_PRESENTATION_TITLE" val="红蓝时尚商务风运动手表产品宣传PP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536</Words>
  <Application>Microsoft Office PowerPoint</Application>
  <PresentationFormat>宽屏</PresentationFormat>
  <Paragraphs>59</Paragraphs>
  <Slides>11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义启颜值体</vt:lpstr>
      <vt:lpstr>印品黑体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电路图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红蓝时尚商务风运动手表产品宣传PPT</dc:title>
  <dc:creator>西佳德</dc:creator>
  <cp:lastModifiedBy>西佳德 艾合买提</cp:lastModifiedBy>
  <cp:revision>26</cp:revision>
  <dcterms:created xsi:type="dcterms:W3CDTF">2019-03-27T15:03:00Z</dcterms:created>
  <dcterms:modified xsi:type="dcterms:W3CDTF">2019-07-05T05:18:25Z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